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58" r:id="rId4"/>
    <p:sldId id="259" r:id="rId5"/>
    <p:sldId id="265" r:id="rId6"/>
    <p:sldId id="266" r:id="rId7"/>
    <p:sldId id="260" r:id="rId8"/>
    <p:sldId id="267" r:id="rId9"/>
    <p:sldId id="275" r:id="rId10"/>
    <p:sldId id="269" r:id="rId11"/>
    <p:sldId id="261" r:id="rId12"/>
    <p:sldId id="270" r:id="rId13"/>
    <p:sldId id="271" r:id="rId14"/>
    <p:sldId id="262" r:id="rId15"/>
    <p:sldId id="26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704" autoAdjust="0"/>
  </p:normalViewPr>
  <p:slideViewPr>
    <p:cSldViewPr>
      <p:cViewPr varScale="1">
        <p:scale>
          <a:sx n="83" d="100"/>
          <a:sy n="83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2D21-D42F-40C4-BBB1-D6099420998E}" type="datetimeFigureOut">
              <a:rPr lang="en-US" smtClean="0"/>
              <a:pPr/>
              <a:t>1/25/2012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281F-B588-43D8-8C82-484EDD24B0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135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2D21-D42F-40C4-BBB1-D6099420998E}" type="datetimeFigureOut">
              <a:rPr lang="en-US" smtClean="0"/>
              <a:pPr/>
              <a:t>1/25/2012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281F-B588-43D8-8C82-484EDD24B0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6933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2D21-D42F-40C4-BBB1-D6099420998E}" type="datetimeFigureOut">
              <a:rPr lang="en-US" smtClean="0"/>
              <a:pPr/>
              <a:t>1/25/2012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281F-B588-43D8-8C82-484EDD24B0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9601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2D21-D42F-40C4-BBB1-D6099420998E}" type="datetimeFigureOut">
              <a:rPr lang="en-US" smtClean="0"/>
              <a:pPr/>
              <a:t>1/25/2012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281F-B588-43D8-8C82-484EDD24B0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525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2D21-D42F-40C4-BBB1-D6099420998E}" type="datetimeFigureOut">
              <a:rPr lang="en-US" smtClean="0"/>
              <a:pPr/>
              <a:t>1/25/2012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281F-B588-43D8-8C82-484EDD24B0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7288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2D21-D42F-40C4-BBB1-D6099420998E}" type="datetimeFigureOut">
              <a:rPr lang="en-US" smtClean="0"/>
              <a:pPr/>
              <a:t>1/25/2012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281F-B588-43D8-8C82-484EDD24B0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2904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2D21-D42F-40C4-BBB1-D6099420998E}" type="datetimeFigureOut">
              <a:rPr lang="en-US" smtClean="0"/>
              <a:pPr/>
              <a:t>1/25/2012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281F-B588-43D8-8C82-484EDD24B0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3116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2D21-D42F-40C4-BBB1-D6099420998E}" type="datetimeFigureOut">
              <a:rPr lang="en-US" smtClean="0"/>
              <a:pPr/>
              <a:t>1/25/2012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281F-B588-43D8-8C82-484EDD24B0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9832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2D21-D42F-40C4-BBB1-D6099420998E}" type="datetimeFigureOut">
              <a:rPr lang="en-US" smtClean="0"/>
              <a:pPr/>
              <a:t>1/25/2012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281F-B588-43D8-8C82-484EDD24B0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2508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2D21-D42F-40C4-BBB1-D6099420998E}" type="datetimeFigureOut">
              <a:rPr lang="en-US" smtClean="0"/>
              <a:pPr/>
              <a:t>1/25/2012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281F-B588-43D8-8C82-484EDD24B0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1196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2D21-D42F-40C4-BBB1-D6099420998E}" type="datetimeFigureOut">
              <a:rPr lang="en-US" smtClean="0"/>
              <a:pPr/>
              <a:t>1/25/2012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281F-B588-43D8-8C82-484EDD24B0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3857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52D21-D42F-40C4-BBB1-D6099420998E}" type="datetimeFigureOut">
              <a:rPr lang="en-US" smtClean="0"/>
              <a:pPr/>
              <a:t>1/25/2012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7281F-B588-43D8-8C82-484EDD24B0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909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youtube.com/watch?v=gvjiAaOXOik&amp;feature=player_embedded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le.com/education/ibooks-textbooks/" TargetMode="External"/><Relationship Id="rId2" Type="http://schemas.openxmlformats.org/officeDocument/2006/relationships/hyperlink" Target="http://blog.oer.sbctc.ed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t&amp;rct=j&amp;q=&amp;esrc=s&amp;source=web&amp;cd=2&amp;ved=0CC0QFjAB&amp;url=http://www.aect.org/edtech/34.pdf&amp;ei=8mkXT4-NA6X8iQLe--SqDw&amp;usg=AFQjCNF_4qsfV1mIcDesVu4OCZcL4kCAuA" TargetMode="Externa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/>
              <a:t>Text and Texts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EDC&amp;I 583</a:t>
            </a:r>
          </a:p>
          <a:p>
            <a:pPr algn="r"/>
            <a:r>
              <a:rPr lang="en-US" dirty="0" smtClean="0"/>
              <a:t>Message Design</a:t>
            </a:r>
          </a:p>
          <a:p>
            <a:pPr algn="r"/>
            <a:r>
              <a:rPr lang="en-US" dirty="0" smtClean="0"/>
              <a:t>18 January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680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/>
              <a:t>Hartley: </a:t>
            </a:r>
            <a:r>
              <a:rPr lang="en-US" sz="3600" dirty="0" smtClean="0"/>
              <a:t>Horizontal Spacing </a:t>
            </a:r>
            <a:r>
              <a:rPr lang="en-US" sz="3600" dirty="0"/>
              <a:t>Comparison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 defTabSz="457200">
              <a:buNone/>
            </a:pPr>
            <a:r>
              <a:rPr lang="en-US" sz="2500" dirty="0" smtClean="0">
                <a:latin typeface="Times-Roman"/>
              </a:rPr>
              <a:t>Now </a:t>
            </a:r>
            <a:r>
              <a:rPr lang="en-US" sz="2500" dirty="0">
                <a:latin typeface="Times-Roman"/>
              </a:rPr>
              <a:t>the sons of Jacob were twelve:</a:t>
            </a:r>
          </a:p>
          <a:p>
            <a:pPr marL="0" indent="0" defTabSz="457200">
              <a:buNone/>
            </a:pPr>
            <a:r>
              <a:rPr lang="en-US" sz="2500" dirty="0" smtClean="0">
                <a:latin typeface="Times-Roman"/>
              </a:rPr>
              <a:t>	The </a:t>
            </a:r>
            <a:r>
              <a:rPr lang="en-US" sz="2500" dirty="0">
                <a:latin typeface="Times-Roman"/>
              </a:rPr>
              <a:t>sons of Leah;</a:t>
            </a:r>
          </a:p>
          <a:p>
            <a:pPr marL="0" indent="0" defTabSz="457200">
              <a:buNone/>
            </a:pPr>
            <a:r>
              <a:rPr lang="en-US" sz="2500" dirty="0" smtClean="0">
                <a:latin typeface="Times-Roman"/>
              </a:rPr>
              <a:t>		Reuben</a:t>
            </a:r>
            <a:r>
              <a:rPr lang="en-US" sz="2500" dirty="0">
                <a:latin typeface="Times-Roman"/>
              </a:rPr>
              <a:t>, Jacob's firstborn,</a:t>
            </a:r>
          </a:p>
          <a:p>
            <a:pPr marL="0" indent="0" defTabSz="457200">
              <a:buNone/>
            </a:pPr>
            <a:r>
              <a:rPr lang="en-US" sz="2500" dirty="0" smtClean="0">
                <a:latin typeface="Times-Roman"/>
              </a:rPr>
              <a:t>		and </a:t>
            </a:r>
            <a:r>
              <a:rPr lang="en-US" sz="2500" dirty="0">
                <a:latin typeface="Times-Roman"/>
              </a:rPr>
              <a:t>Simeon, and Levi, and Judah,</a:t>
            </a:r>
          </a:p>
          <a:p>
            <a:pPr marL="0" indent="0" defTabSz="457200">
              <a:buNone/>
            </a:pPr>
            <a:r>
              <a:rPr lang="en-US" sz="2500" dirty="0" smtClean="0">
                <a:latin typeface="Times-Roman"/>
              </a:rPr>
              <a:t>		and </a:t>
            </a:r>
            <a:r>
              <a:rPr lang="en-US" sz="2500" dirty="0">
                <a:latin typeface="Times-Roman"/>
              </a:rPr>
              <a:t>Issachar, and Zebulun:</a:t>
            </a:r>
          </a:p>
          <a:p>
            <a:pPr marL="0" indent="0" defTabSz="457200">
              <a:buNone/>
            </a:pPr>
            <a:r>
              <a:rPr lang="en-US" sz="2500" dirty="0">
                <a:latin typeface="Times-Roman"/>
              </a:rPr>
              <a:t>	</a:t>
            </a:r>
            <a:r>
              <a:rPr lang="en-US" sz="2500" dirty="0" smtClean="0">
                <a:latin typeface="Times-Roman"/>
              </a:rPr>
              <a:t>The </a:t>
            </a:r>
            <a:r>
              <a:rPr lang="en-US" sz="2500" dirty="0">
                <a:latin typeface="Times-Roman"/>
              </a:rPr>
              <a:t>sons of Rachel;</a:t>
            </a:r>
          </a:p>
          <a:p>
            <a:pPr marL="0" indent="0" defTabSz="457200">
              <a:buNone/>
            </a:pPr>
            <a:r>
              <a:rPr lang="en-US" sz="2500" dirty="0" smtClean="0">
                <a:latin typeface="Times-Roman"/>
              </a:rPr>
              <a:t>		Joseph</a:t>
            </a:r>
            <a:r>
              <a:rPr lang="en-US" sz="2500" dirty="0">
                <a:latin typeface="Times-Roman"/>
              </a:rPr>
              <a:t>, and Benjamin:</a:t>
            </a:r>
          </a:p>
          <a:p>
            <a:pPr marL="0" indent="0" defTabSz="457200">
              <a:buNone/>
            </a:pPr>
            <a:r>
              <a:rPr lang="en-US" sz="2500" dirty="0" smtClean="0">
                <a:latin typeface="Times-Roman"/>
              </a:rPr>
              <a:t>	And </a:t>
            </a:r>
            <a:r>
              <a:rPr lang="en-US" sz="2500" dirty="0">
                <a:latin typeface="Times-Roman"/>
              </a:rPr>
              <a:t>the sons of Bilhar, Rachel's handmaid;</a:t>
            </a:r>
          </a:p>
          <a:p>
            <a:pPr marL="0" indent="0" defTabSz="457200">
              <a:buNone/>
            </a:pPr>
            <a:r>
              <a:rPr lang="en-US" sz="2500" dirty="0" smtClean="0">
                <a:latin typeface="Times-Roman"/>
              </a:rPr>
              <a:t>		Dan</a:t>
            </a:r>
            <a:r>
              <a:rPr lang="en-US" sz="2500" dirty="0">
                <a:latin typeface="Times-Roman"/>
              </a:rPr>
              <a:t>, and Naphtali:</a:t>
            </a:r>
          </a:p>
          <a:p>
            <a:pPr marL="0" indent="0" defTabSz="457200">
              <a:buNone/>
            </a:pPr>
            <a:r>
              <a:rPr lang="en-US" sz="2500" dirty="0">
                <a:latin typeface="Times-Roman"/>
              </a:rPr>
              <a:t>And the sons of Zilpah, Leah's handmaid;</a:t>
            </a:r>
          </a:p>
          <a:p>
            <a:pPr marL="0" indent="0" defTabSz="457200">
              <a:buNone/>
            </a:pPr>
            <a:r>
              <a:rPr lang="en-US" sz="2500" dirty="0" smtClean="0">
                <a:latin typeface="Times-Roman"/>
              </a:rPr>
              <a:t>		Gad</a:t>
            </a:r>
            <a:r>
              <a:rPr lang="en-US" sz="2500" dirty="0">
                <a:latin typeface="Times-Roman"/>
              </a:rPr>
              <a:t>, and Asher:</a:t>
            </a:r>
          </a:p>
          <a:p>
            <a:pPr marL="0" indent="0" defTabSz="457200">
              <a:buNone/>
            </a:pPr>
            <a:r>
              <a:rPr lang="en-US" sz="2500" dirty="0">
                <a:latin typeface="Times-Roman"/>
              </a:rPr>
              <a:t>These are the sons of Jacob, which were born</a:t>
            </a:r>
          </a:p>
          <a:p>
            <a:pPr marL="0" indent="0" defTabSz="457200">
              <a:buNone/>
            </a:pPr>
            <a:r>
              <a:rPr lang="en-US" sz="2500" dirty="0">
                <a:latin typeface="Times-Roman"/>
              </a:rPr>
              <a:t>to him in Padan-aram.</a:t>
            </a:r>
          </a:p>
          <a:p>
            <a:pPr marL="0" indent="0" defTabSz="457200">
              <a:buNone/>
            </a:pPr>
            <a:endParaRPr lang="en-US" dirty="0" smtClean="0">
              <a:latin typeface="Novarese-Medium"/>
            </a:endParaRPr>
          </a:p>
          <a:p>
            <a:pPr marL="0" indent="0">
              <a:buNone/>
            </a:pPr>
            <a:endParaRPr lang="en-US" dirty="0">
              <a:latin typeface="Novarese-Medium"/>
            </a:endParaRPr>
          </a:p>
          <a:p>
            <a:pPr marL="0" indent="0">
              <a:buNone/>
            </a:pPr>
            <a:endParaRPr lang="en-US" dirty="0" smtClean="0">
              <a:latin typeface="Novarese-Medium"/>
            </a:endParaRPr>
          </a:p>
          <a:p>
            <a:pPr marL="0" indent="0">
              <a:buNone/>
            </a:pPr>
            <a:r>
              <a:rPr lang="en-US" dirty="0" smtClean="0">
                <a:latin typeface="Novarese-Medium"/>
              </a:rPr>
              <a:t>FIGURE </a:t>
            </a:r>
            <a:r>
              <a:rPr lang="en-US" dirty="0">
                <a:latin typeface="Novarese-Medium"/>
              </a:rPr>
              <a:t>34.6(b). The same text with an unjustified setting</a:t>
            </a:r>
            <a:r>
              <a:rPr lang="en-US" dirty="0" smtClean="0">
                <a:latin typeface="Novarese-Medium"/>
              </a:rPr>
              <a:t>.</a:t>
            </a:r>
            <a:endParaRPr lang="en-US" dirty="0">
              <a:latin typeface="Novarese-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779" y="1600200"/>
            <a:ext cx="4038600" cy="4525963"/>
          </a:xfrm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Novarese-Medium"/>
              </a:rPr>
              <a:t>FIGURE </a:t>
            </a:r>
            <a:r>
              <a:rPr lang="en-US" dirty="0">
                <a:latin typeface="Novarese-Medium"/>
              </a:rPr>
              <a:t>34.6(a). A piece of text with a traditional justified setting</a:t>
            </a:r>
            <a:r>
              <a:rPr lang="en-US" dirty="0" smtClean="0">
                <a:latin typeface="Novarese-Medium"/>
              </a:rPr>
              <a:t>.</a:t>
            </a:r>
            <a:endParaRPr lang="en-US" dirty="0">
              <a:latin typeface="Novarese-Medium"/>
            </a:endParaRPr>
          </a:p>
        </p:txBody>
      </p:sp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4038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1194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/>
              <a:t>T</a:t>
            </a:r>
            <a:r>
              <a:rPr lang="en-US" dirty="0" smtClean="0"/>
              <a:t>ext</a:t>
            </a:r>
            <a:r>
              <a:rPr lang="en-US" u="sng" dirty="0" smtClean="0"/>
              <a:t>book</a:t>
            </a:r>
            <a:r>
              <a:rPr lang="en-US" dirty="0" smtClean="0"/>
              <a:t> as Distinct Phenomenon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Emergence in mid-19</a:t>
            </a:r>
            <a:r>
              <a:rPr lang="en-US" baseline="30000" dirty="0" smtClean="0"/>
              <a:t>th</a:t>
            </a:r>
            <a:r>
              <a:rPr lang="en-US" dirty="0" smtClean="0"/>
              <a:t> c.</a:t>
            </a:r>
          </a:p>
          <a:p>
            <a:r>
              <a:rPr lang="en-US" dirty="0" smtClean="0"/>
              <a:t>Greater standardization and uniformity in education, schooling, college curriculum</a:t>
            </a:r>
          </a:p>
          <a:p>
            <a:r>
              <a:rPr lang="en-US" dirty="0" smtClean="0"/>
              <a:t>Beginnings of teacher preparation as distinct field</a:t>
            </a:r>
          </a:p>
          <a:p>
            <a:r>
              <a:rPr lang="en-US" dirty="0" smtClean="0"/>
              <a:t>Organization of education and rise of ed administration</a:t>
            </a:r>
          </a:p>
          <a:p>
            <a:pPr lvl="1"/>
            <a:r>
              <a:rPr lang="en-US" dirty="0" smtClean="0"/>
              <a:t>Frederick Taylor’s </a:t>
            </a:r>
            <a:r>
              <a:rPr lang="en-US" dirty="0"/>
              <a:t>“Scientific management</a:t>
            </a:r>
            <a:r>
              <a:rPr lang="en-US" dirty="0" smtClean="0"/>
              <a:t>” applied to schools</a:t>
            </a:r>
          </a:p>
          <a:p>
            <a:r>
              <a:rPr lang="en-US" dirty="0" smtClean="0"/>
              <a:t>Many series of </a:t>
            </a:r>
            <a:r>
              <a:rPr lang="en-US" i="1" dirty="0" smtClean="0"/>
              <a:t>readers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99629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McGuffey’s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i="1" dirty="0" smtClean="0"/>
              <a:t>McGuffey’s Eclectic Readers </a:t>
            </a:r>
            <a:r>
              <a:rPr lang="en-US" dirty="0" smtClean="0"/>
              <a:t>= one of first texts produced specifically for teaching and learning</a:t>
            </a:r>
          </a:p>
          <a:p>
            <a:r>
              <a:rPr lang="en-US" dirty="0" smtClean="0"/>
              <a:t>Popular thru 19</a:t>
            </a:r>
            <a:r>
              <a:rPr lang="en-US" baseline="30000" dirty="0" smtClean="0"/>
              <a:t>th</a:t>
            </a:r>
            <a:r>
              <a:rPr lang="en-US" dirty="0" smtClean="0"/>
              <a:t> c. (and still in use today!)</a:t>
            </a:r>
          </a:p>
          <a:p>
            <a:r>
              <a:rPr lang="en-US" dirty="0" smtClean="0"/>
              <a:t>But not the only such series</a:t>
            </a:r>
            <a:endParaRPr lang="en-US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200977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8376" y="2394054"/>
            <a:ext cx="2095500" cy="343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95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pPr algn="r"/>
            <a:r>
              <a:rPr lang="en-US" dirty="0" smtClean="0"/>
              <a:t>College Textbooks - Current Issues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Textbook costs</a:t>
            </a:r>
          </a:p>
          <a:p>
            <a:r>
              <a:rPr lang="en-US" dirty="0" smtClean="0"/>
              <a:t>Rise of ancillary materials</a:t>
            </a:r>
          </a:p>
          <a:p>
            <a:pPr lvl="1"/>
            <a:r>
              <a:rPr lang="en-US" dirty="0" smtClean="0"/>
              <a:t>course packs, CDs, web sites, etc.</a:t>
            </a:r>
          </a:p>
          <a:p>
            <a:pPr lvl="1"/>
            <a:r>
              <a:rPr lang="en-US" dirty="0" smtClean="0"/>
              <a:t>At K-12, teacher editions, etc.</a:t>
            </a:r>
          </a:p>
          <a:p>
            <a:r>
              <a:rPr lang="en-US" dirty="0" smtClean="0"/>
              <a:t>Increasing “churn” of new editions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71618">
            <a:off x="3068455" y="2340151"/>
            <a:ext cx="146685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90768">
            <a:off x="2590800" y="1417713"/>
            <a:ext cx="146685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47709">
            <a:off x="402716" y="1798573"/>
            <a:ext cx="2316865" cy="298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254" y="3048000"/>
            <a:ext cx="2109787" cy="2906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91712">
            <a:off x="2478811" y="3734718"/>
            <a:ext cx="17621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5540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Open </a:t>
            </a:r>
            <a:r>
              <a:rPr lang="en-US" dirty="0"/>
              <a:t>Educational</a:t>
            </a:r>
            <a:r>
              <a:rPr lang="en-US" dirty="0" smtClean="0"/>
              <a:t> Resources/Materials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 </a:t>
            </a:r>
            <a:r>
              <a:rPr lang="en-US" dirty="0" smtClean="0">
                <a:hlinkClick r:id="rId2"/>
              </a:rPr>
              <a:t>SBCTC initiative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Apple’s iBook Textbooks for iPad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12981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>Textbook Controversies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Lots of examples in many fields – science, history/social studies, math, political science, literature</a:t>
            </a:r>
          </a:p>
          <a:p>
            <a:pPr lvl="1"/>
            <a:r>
              <a:rPr lang="en-US" dirty="0" smtClean="0"/>
              <a:t>And not just in USA: Japan and Pakistan history texts; Russia literature and computer science texts; etc.</a:t>
            </a:r>
          </a:p>
          <a:p>
            <a:pPr lvl="1"/>
            <a:r>
              <a:rPr lang="en-US" dirty="0" smtClean="0"/>
              <a:t>“Whose history?” [literature/science/etc.] will be taught? How and towards what ends?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87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Questions to Discuss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[Cromley] Your experience in learning to “read” complex diagrams?  </a:t>
            </a:r>
            <a:r>
              <a:rPr lang="en-US" dirty="0" smtClean="0"/>
              <a:t>Did you have the sorts of difficulties they found in their study?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[Souto] Text clouds – have you used them yourself as a way to represent the content of text?  </a:t>
            </a:r>
            <a:r>
              <a:rPr lang="en-US" dirty="0" smtClean="0"/>
              <a:t>Would you, and for what?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[Williams]  Business cards: Have you designed?  Do they follow the kinds of rules she lays out?  </a:t>
            </a:r>
            <a:r>
              <a:rPr lang="en-US" dirty="0" smtClean="0"/>
              <a:t>Have </a:t>
            </a:r>
            <a:r>
              <a:rPr lang="en-US" dirty="0" smtClean="0"/>
              <a:t>you deigned a flyer?  Do you think it was successful at grabbing peoples’ attention?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Order of Business 1/25/12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Great Blizzard of 2012 (follow-up)</a:t>
            </a:r>
          </a:p>
          <a:p>
            <a:r>
              <a:rPr lang="en-US" dirty="0" smtClean="0"/>
              <a:t>Good/Bad Examples</a:t>
            </a:r>
          </a:p>
          <a:p>
            <a:r>
              <a:rPr lang="en-US" dirty="0" smtClean="0"/>
              <a:t>Last week’s .ppt</a:t>
            </a:r>
          </a:p>
          <a:p>
            <a:r>
              <a:rPr lang="en-US" dirty="0" smtClean="0"/>
              <a:t>Discussion: text and its cousins</a:t>
            </a:r>
          </a:p>
          <a:p>
            <a:r>
              <a:rPr lang="en-US" dirty="0" smtClean="0"/>
              <a:t>Presentations</a:t>
            </a:r>
          </a:p>
          <a:p>
            <a:r>
              <a:rPr lang="en-US" dirty="0" smtClean="0"/>
              <a:t>Discussion: Maps and wayfinding</a:t>
            </a:r>
          </a:p>
          <a:p>
            <a:r>
              <a:rPr lang="en-US" dirty="0" smtClean="0"/>
              <a:t>This week’s .ppt</a:t>
            </a:r>
          </a:p>
          <a:p>
            <a:r>
              <a:rPr lang="en-US" dirty="0" smtClean="0"/>
              <a:t>Lit review: Getting ready for next week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82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What’s of Interest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Origins of texts as learning/teaching tools</a:t>
            </a:r>
          </a:p>
          <a:p>
            <a:r>
              <a:rPr lang="en-US" dirty="0" smtClean="0"/>
              <a:t>Design features in texts that promote learning</a:t>
            </a:r>
          </a:p>
          <a:p>
            <a:r>
              <a:rPr lang="en-US" dirty="0" smtClean="0"/>
              <a:t>Rise of text</a:t>
            </a:r>
            <a:r>
              <a:rPr lang="en-US" u="sng" dirty="0" smtClean="0"/>
              <a:t>book</a:t>
            </a:r>
            <a:r>
              <a:rPr lang="en-US" dirty="0" smtClean="0"/>
              <a:t> as a distinct phenomenon</a:t>
            </a:r>
          </a:p>
          <a:p>
            <a:r>
              <a:rPr lang="en-US" dirty="0" smtClean="0"/>
              <a:t>Open educational resources/materials </a:t>
            </a:r>
          </a:p>
          <a:p>
            <a:r>
              <a:rPr lang="en-US" dirty="0" smtClean="0"/>
              <a:t>Textbook controversies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383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4000" dirty="0" smtClean="0"/>
              <a:t>Origins of Texts as Learning/Teaching Tools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Early materials = less “textbook” than primer</a:t>
            </a:r>
          </a:p>
          <a:p>
            <a:r>
              <a:rPr lang="en-US" dirty="0" smtClean="0"/>
              <a:t>Rudimentary schooling, lack of paper/printing facilities</a:t>
            </a:r>
          </a:p>
          <a:p>
            <a:r>
              <a:rPr lang="en-US" dirty="0" smtClean="0"/>
              <a:t>Layer of horn (thin, transparent) over printed sheet </a:t>
            </a:r>
            <a:r>
              <a:rPr lang="en-US" dirty="0" smtClean="0">
                <a:sym typeface="Symbol"/>
              </a:rPr>
              <a:t> reusable and durable material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2995361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5762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Annotated Editions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Bible, </a:t>
            </a:r>
            <a:r>
              <a:rPr lang="en-US" dirty="0"/>
              <a:t>c</a:t>
            </a:r>
            <a:r>
              <a:rPr lang="en-US" dirty="0" smtClean="0"/>
              <a:t>oncordances, etc.</a:t>
            </a:r>
          </a:p>
          <a:p>
            <a:r>
              <a:rPr lang="en-US" dirty="0" smtClean="0"/>
              <a:t>Grammars (Aelius Donatus , </a:t>
            </a:r>
            <a:r>
              <a:rPr lang="en-US" i="1" dirty="0" smtClean="0"/>
              <a:t>Ars Minor </a:t>
            </a:r>
            <a:r>
              <a:rPr lang="en-US" i="1" dirty="0" smtClean="0">
                <a:sym typeface="Symbol"/>
              </a:rPr>
              <a:t></a:t>
            </a:r>
            <a:r>
              <a:rPr lang="en-US" dirty="0" smtClean="0">
                <a:sym typeface="Symbol"/>
              </a:rPr>
              <a:t>)</a:t>
            </a:r>
            <a:r>
              <a:rPr lang="en-US" i="1" dirty="0" smtClean="0">
                <a:sym typeface="Symbol"/>
              </a:rPr>
              <a:t> </a:t>
            </a:r>
            <a:r>
              <a:rPr lang="en-US" sz="1400" i="1" dirty="0" smtClean="0">
                <a:sym typeface="Symbol"/>
              </a:rPr>
              <a:t>(4</a:t>
            </a:r>
            <a:r>
              <a:rPr lang="en-US" sz="1400" i="1" baseline="30000" dirty="0" smtClean="0">
                <a:sym typeface="Symbol"/>
              </a:rPr>
              <a:t>th</a:t>
            </a:r>
            <a:r>
              <a:rPr lang="en-US" sz="1400" i="1" dirty="0" smtClean="0">
                <a:sym typeface="Symbol"/>
              </a:rPr>
              <a:t> c. AD; so where did you think we got all those “parts of speech” from, anyway?)</a:t>
            </a:r>
          </a:p>
          <a:p>
            <a:r>
              <a:rPr lang="en-US" dirty="0" smtClean="0">
                <a:sym typeface="Symbol"/>
              </a:rPr>
              <a:t>Thomas Dilworth, </a:t>
            </a:r>
            <a:r>
              <a:rPr lang="en-US" i="1" dirty="0" smtClean="0">
                <a:sym typeface="Symbol"/>
              </a:rPr>
              <a:t>The Schoolmaster’s Assistant </a:t>
            </a:r>
          </a:p>
          <a:p>
            <a:pPr marL="0" indent="0" defTabSz="347663">
              <a:buNone/>
            </a:pPr>
            <a:r>
              <a:rPr lang="en-US" sz="1400" i="1" dirty="0" smtClean="0">
                <a:sym typeface="Symbol"/>
              </a:rPr>
              <a:t>	Arithmetic </a:t>
            </a:r>
            <a:r>
              <a:rPr lang="en-US" sz="1400" i="1" dirty="0">
                <a:sym typeface="Symbol"/>
              </a:rPr>
              <a:t>text; 58 US printings from 1784</a:t>
            </a:r>
            <a:endParaRPr lang="en-US" sz="1400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0326" y="1219200"/>
            <a:ext cx="4031673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00400"/>
            <a:ext cx="3684049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4886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Readability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7400" y="1600200"/>
            <a:ext cx="2819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Early 20</a:t>
            </a:r>
            <a:r>
              <a:rPr lang="en-US" baseline="30000" dirty="0" smtClean="0"/>
              <a:t>th</a:t>
            </a:r>
            <a:r>
              <a:rPr lang="en-US" dirty="0" smtClean="0"/>
              <a:t> c. interest in creating “one best system” for education</a:t>
            </a:r>
          </a:p>
          <a:p>
            <a:r>
              <a:rPr lang="en-US" dirty="0" smtClean="0"/>
              <a:t>Formulas (Flesch, Dale-Chall), vocabulary lists, sentence structure and length, etc.</a:t>
            </a:r>
          </a:p>
          <a:p>
            <a:r>
              <a:rPr lang="en-US" dirty="0" smtClean="0"/>
              <a:t>Lots to this; we </a:t>
            </a:r>
            <a:r>
              <a:rPr lang="en-US" dirty="0" smtClean="0"/>
              <a:t>offer </a:t>
            </a:r>
            <a:r>
              <a:rPr lang="en-US" dirty="0" smtClean="0"/>
              <a:t>multiple  courses!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5577414" cy="32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4373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3600" dirty="0" smtClean="0"/>
              <a:t>Text Design Features to Promote Learning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artley’s grid approach; key elements:</a:t>
            </a:r>
          </a:p>
          <a:p>
            <a:pPr lvl="1"/>
            <a:r>
              <a:rPr lang="en-US" dirty="0" smtClean="0"/>
              <a:t>Line length</a:t>
            </a:r>
          </a:p>
          <a:p>
            <a:pPr lvl="1"/>
            <a:r>
              <a:rPr lang="en-US" dirty="0" smtClean="0"/>
              <a:t>Inter-line spacing</a:t>
            </a:r>
          </a:p>
          <a:p>
            <a:pPr lvl="1"/>
            <a:r>
              <a:rPr lang="en-US" dirty="0" smtClean="0"/>
              <a:t>Numbering systems</a:t>
            </a:r>
          </a:p>
          <a:p>
            <a:pPr lvl="1"/>
            <a:r>
              <a:rPr lang="en-US" dirty="0" smtClean="0"/>
              <a:t>Consistent placement of elements on page</a:t>
            </a:r>
          </a:p>
          <a:p>
            <a:pPr lvl="1"/>
            <a:r>
              <a:rPr lang="en-US" dirty="0" smtClean="0"/>
              <a:t>Type size/line length ratio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99148"/>
            <a:ext cx="4038600" cy="292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51202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Some of Hartley’s Key Points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line length or type size per se, but rather </a:t>
            </a:r>
            <a:r>
              <a:rPr lang="en-US" i="1" dirty="0" smtClean="0"/>
              <a:t>keeping chunks of meaning together</a:t>
            </a:r>
          </a:p>
          <a:p>
            <a:r>
              <a:rPr lang="en-US" dirty="0" smtClean="0"/>
              <a:t>Use color </a:t>
            </a:r>
            <a:r>
              <a:rPr lang="en-US" i="1" dirty="0" smtClean="0"/>
              <a:t>sparingly </a:t>
            </a:r>
            <a:r>
              <a:rPr lang="en-US" dirty="0" smtClean="0"/>
              <a:t>and </a:t>
            </a:r>
            <a:r>
              <a:rPr lang="en-US" i="1" dirty="0" smtClean="0"/>
              <a:t>consistently</a:t>
            </a:r>
          </a:p>
          <a:p>
            <a:r>
              <a:rPr lang="en-US" dirty="0" smtClean="0"/>
              <a:t>Use </a:t>
            </a:r>
            <a:r>
              <a:rPr lang="en-US" i="1" dirty="0" smtClean="0"/>
              <a:t>vertical spacing </a:t>
            </a:r>
            <a:r>
              <a:rPr lang="en-US" dirty="0" smtClean="0"/>
              <a:t>to enhance meaning</a:t>
            </a:r>
          </a:p>
          <a:p>
            <a:r>
              <a:rPr lang="en-US" dirty="0" smtClean="0"/>
              <a:t>Use </a:t>
            </a:r>
            <a:r>
              <a:rPr lang="en-US" i="1" dirty="0" smtClean="0"/>
              <a:t>horizontal spacing</a:t>
            </a:r>
            <a:r>
              <a:rPr lang="en-US" dirty="0" smtClean="0"/>
              <a:t> to enhance chunking</a:t>
            </a:r>
          </a:p>
          <a:p>
            <a:pPr lvl="1"/>
            <a:r>
              <a:rPr lang="en-US" dirty="0" smtClean="0"/>
              <a:t>(cf. Robin </a:t>
            </a:r>
            <a:r>
              <a:rPr lang="en-US" dirty="0" smtClean="0"/>
              <a:t>Williams' </a:t>
            </a:r>
            <a:r>
              <a:rPr lang="en-US" dirty="0" smtClean="0"/>
              <a:t>points on proximity and intellectual connectedness!!)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358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Hartley: Vertical Spacing Comparison</a:t>
            </a:r>
            <a:endParaRPr lang="en-US" dirty="0"/>
          </a:p>
        </p:txBody>
      </p:sp>
      <p:pic>
        <p:nvPicPr>
          <p:cNvPr id="7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025" y="1839119"/>
            <a:ext cx="379095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0982" y="1600200"/>
            <a:ext cx="325303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</TotalTime>
  <Words>601</Words>
  <Application>Microsoft Office PowerPoint</Application>
  <PresentationFormat>On-screen Show (4:3)</PresentationFormat>
  <Paragraphs>107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Text and Texts</vt:lpstr>
      <vt:lpstr>Order of Business 1/25/12</vt:lpstr>
      <vt:lpstr>What’s of Interest Here</vt:lpstr>
      <vt:lpstr>Origins of Texts as Learning/Teaching Tools</vt:lpstr>
      <vt:lpstr>Annotated Editions</vt:lpstr>
      <vt:lpstr>Readability</vt:lpstr>
      <vt:lpstr>Text Design Features to Promote Learning</vt:lpstr>
      <vt:lpstr>Some of Hartley’s Key Points</vt:lpstr>
      <vt:lpstr>Hartley: Vertical Spacing Comparison</vt:lpstr>
      <vt:lpstr>Hartley: Horizontal Spacing Comparison</vt:lpstr>
      <vt:lpstr>Textbook as Distinct Phenomenon</vt:lpstr>
      <vt:lpstr>McGuffey’s</vt:lpstr>
      <vt:lpstr>College Textbooks - Current Issues </vt:lpstr>
      <vt:lpstr>Open Educational Resources/Materials</vt:lpstr>
      <vt:lpstr>Textbook Controversies</vt:lpstr>
      <vt:lpstr>Questions to Discuss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and Texts</dc:title>
  <dc:creator>S Kerr</dc:creator>
  <cp:lastModifiedBy>stkerr</cp:lastModifiedBy>
  <cp:revision>32</cp:revision>
  <dcterms:created xsi:type="dcterms:W3CDTF">2012-01-19T00:23:45Z</dcterms:created>
  <dcterms:modified xsi:type="dcterms:W3CDTF">2012-01-25T22:15:53Z</dcterms:modified>
</cp:coreProperties>
</file>